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92" r:id="rId6"/>
    <p:sldId id="271" r:id="rId7"/>
    <p:sldId id="263" r:id="rId8"/>
    <p:sldId id="280" r:id="rId9"/>
    <p:sldId id="285" r:id="rId10"/>
    <p:sldId id="293" r:id="rId11"/>
    <p:sldId id="273" r:id="rId12"/>
    <p:sldId id="283" r:id="rId13"/>
    <p:sldId id="275" r:id="rId14"/>
    <p:sldId id="277" r:id="rId15"/>
    <p:sldId id="279" r:id="rId16"/>
    <p:sldId id="276" r:id="rId17"/>
    <p:sldId id="264" r:id="rId18"/>
    <p:sldId id="268" r:id="rId19"/>
    <p:sldId id="282" r:id="rId20"/>
    <p:sldId id="281" r:id="rId21"/>
    <p:sldId id="287" r:id="rId22"/>
    <p:sldId id="265" r:id="rId23"/>
    <p:sldId id="262" r:id="rId24"/>
    <p:sldId id="269" r:id="rId25"/>
  </p:sldIdLst>
  <p:sldSz cx="9144000" cy="6858000" type="screen4x3"/>
  <p:notesSz cx="6669088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  <p15:guide id="5" orient="horz" pos="2882">
          <p15:clr>
            <a:srgbClr val="A4A3A4"/>
          </p15:clr>
        </p15:guide>
        <p15:guide id="6" orient="horz" pos="3110">
          <p15:clr>
            <a:srgbClr val="A4A3A4"/>
          </p15:clr>
        </p15:guide>
        <p15:guide id="7" pos="2139">
          <p15:clr>
            <a:srgbClr val="A4A3A4"/>
          </p15:clr>
        </p15:guide>
        <p15:guide id="8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D2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7" autoAdjust="0"/>
    <p:restoredTop sz="86387" autoAdjust="0"/>
  </p:normalViewPr>
  <p:slideViewPr>
    <p:cSldViewPr>
      <p:cViewPr varScale="1">
        <p:scale>
          <a:sx n="76" d="100"/>
          <a:sy n="76" d="100"/>
        </p:scale>
        <p:origin x="7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  <p:guide orient="horz" pos="3108"/>
        <p:guide pos="2122"/>
        <p:guide orient="horz" pos="2882"/>
        <p:guide orient="horz" pos="3110"/>
        <p:guide pos="213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D16DBF-8B35-4C87-A602-9C93709CCC2C}" type="datetime1">
              <a:rPr lang="de-AT" smtClean="0"/>
              <a:t>08.10.2020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2FA372-82DB-452D-8E05-4797214D2D7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171491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34145" y="9212773"/>
            <a:ext cx="998820" cy="3102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6C8ED-05F2-4529-98C3-968C2E14E7E5}" type="datetime1">
              <a:rPr lang="de-AT" smtClean="0"/>
              <a:t>08.10.2020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6388" y="658813"/>
            <a:ext cx="6008687" cy="45069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03615" y="5327124"/>
            <a:ext cx="5392389" cy="37296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AT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03615" y="270814"/>
            <a:ext cx="2889938" cy="33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205594" y="9212773"/>
            <a:ext cx="859880" cy="3102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8" name="Kopfzeilenplatzhalter 7"/>
          <p:cNvSpPr>
            <a:spLocks noGrp="1"/>
          </p:cNvSpPr>
          <p:nvPr>
            <p:ph type="hdr" sz="quarter"/>
          </p:nvPr>
        </p:nvSpPr>
        <p:spPr>
          <a:xfrm>
            <a:off x="2003814" y="9212773"/>
            <a:ext cx="2730930" cy="3102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/>
              <a:t>Handout des Österreichischen Imkerbundes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603615" y="9133928"/>
            <a:ext cx="53923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03615" y="659892"/>
            <a:ext cx="53923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449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8AA1690E-19BA-4A2C-85EE-56E92152BDA9}" type="datetime1">
              <a:rPr lang="de-AT" smtClean="0"/>
              <a:t>08.10.2020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5192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2587F87E-FC09-4538-992A-473E4CB30FB9}" type="datetime1">
              <a:rPr lang="de-AT" smtClean="0"/>
              <a:t>08.10.2020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3943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D36F013-7F1E-4E86-ABFC-334C3EA36F3D}" type="datetime1">
              <a:rPr lang="de-AT" smtClean="0"/>
              <a:t>08.10.2020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00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666D6155-44ED-44EA-A879-714368C23B7E}" type="datetime1">
              <a:rPr lang="de-AT" smtClean="0"/>
              <a:t>08.10.2020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075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A817BE58-4FEE-4364-AC00-9147AEB245B4}" type="datetime1">
              <a:rPr lang="de-AT" smtClean="0"/>
              <a:t>08.10.2020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957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23FE0324-4E4C-4402-8C7A-98B9B71082BE}" type="datetime1">
              <a:rPr lang="de-AT" smtClean="0"/>
              <a:t>08.10.2020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958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B0AC971E-AEBA-4A3A-B078-46AF475CBA0C}" type="datetime1">
              <a:rPr lang="de-AT" smtClean="0"/>
              <a:t>08.10.2020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302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FF000A03-7ADB-413B-A480-3BC0D6678DEE}" type="datetime1">
              <a:rPr lang="de-AT" smtClean="0"/>
              <a:t>08.10.2020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634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8C5682B8-52FF-42AB-AA9C-7996BF03DA94}" type="datetime1">
              <a:rPr lang="de-AT" smtClean="0"/>
              <a:t>08.10.2020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370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E3412B-ADF1-4D91-9041-3DB2F0844A44}" type="datetime1">
              <a:rPr lang="de-AT" smtClean="0"/>
              <a:t>08.10.2020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7101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DE1499-86D8-42CA-BFFF-1E31F52E41FE}" type="datetime1">
              <a:rPr lang="de-AT" smtClean="0"/>
              <a:t>08.10.2020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Bericht-2018,IM Anton Reitinger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 Folie </a:t>
            </a:r>
            <a:fld id="{304BD9B2-FCE2-4099-A082-DA82AADCC862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317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/>
          </p:cNvSpPr>
          <p:nvPr userDrawn="1"/>
        </p:nvSpPr>
        <p:spPr>
          <a:xfrm>
            <a:off x="2843213" y="64484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platzhalter 4"/>
          <p:cNvSpPr txBox="1">
            <a:spLocks/>
          </p:cNvSpPr>
          <p:nvPr userDrawn="1"/>
        </p:nvSpPr>
        <p:spPr>
          <a:xfrm>
            <a:off x="395288" y="6400800"/>
            <a:ext cx="2663825" cy="287338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SzPct val="50000"/>
              <a:buFont typeface="Wingdings 2" pitchFamily="18" charset="2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45000"/>
              <a:buFont typeface="Wingdings 2" pitchFamily="18" charset="2"/>
              <a:buChar char="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40000"/>
              <a:buFont typeface="Wingdings 2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35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30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Bericht </a:t>
            </a:r>
            <a:r>
              <a:rPr lang="de-DE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Apitherapie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</a:t>
            </a:r>
            <a:endParaRPr lang="de-A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platzhalter 4"/>
          <p:cNvSpPr txBox="1">
            <a:spLocks/>
          </p:cNvSpPr>
          <p:nvPr userDrawn="1"/>
        </p:nvSpPr>
        <p:spPr>
          <a:xfrm>
            <a:off x="6372225" y="6400800"/>
            <a:ext cx="2376488" cy="287338"/>
          </a:xfrm>
          <a:prstGeom prst="rect">
            <a:avLst/>
          </a:prstGeom>
          <a:noFill/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SzPct val="50000"/>
              <a:buFont typeface="Wingdings 2" pitchFamily="18" charset="2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45000"/>
              <a:buFont typeface="Wingdings 2" pitchFamily="18" charset="2"/>
              <a:buChar char="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40000"/>
              <a:buFont typeface="Wingdings 2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35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30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 Anton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Reitinger</a:t>
            </a:r>
            <a:endParaRPr lang="de-A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8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37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379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561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259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44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8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690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813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527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Bericht Apitherapie - 2019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08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04865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061864"/>
            <a:ext cx="79248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872"/>
            <a:ext cx="4111625" cy="38191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32338" y="2276872"/>
            <a:ext cx="4113212" cy="180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32338" y="4149080"/>
            <a:ext cx="4113212" cy="194692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8313" y="2276872"/>
            <a:ext cx="4111625" cy="1800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32338" y="2276872"/>
            <a:ext cx="4113212" cy="1800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4149080"/>
            <a:ext cx="4111625" cy="194692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32338" y="4149080"/>
            <a:ext cx="4113212" cy="194692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2276475"/>
            <a:ext cx="8229600" cy="38163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2843213" y="64484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05.04.2019</a:t>
            </a:r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2798763" y="6323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Folie </a:t>
            </a:r>
            <a:fld id="{5DF48A0E-A3E4-4F19-964E-EE382659FAFC}" type="slidenum">
              <a:rPr lang="de-DE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platzhalter 4"/>
          <p:cNvSpPr txBox="1">
            <a:spLocks/>
          </p:cNvSpPr>
          <p:nvPr userDrawn="1"/>
        </p:nvSpPr>
        <p:spPr>
          <a:xfrm>
            <a:off x="395288" y="6400800"/>
            <a:ext cx="2663825" cy="287338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SzPct val="50000"/>
              <a:buFont typeface="Wingdings 2" pitchFamily="18" charset="2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45000"/>
              <a:buFont typeface="Wingdings 2" pitchFamily="18" charset="2"/>
              <a:buChar char="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40000"/>
              <a:buFont typeface="Wingdings 2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35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30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Bericht </a:t>
            </a:r>
            <a:r>
              <a:rPr lang="de-DE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Apitherapie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</a:t>
            </a:r>
            <a:endParaRPr lang="de-A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platzhalter 4"/>
          <p:cNvSpPr txBox="1">
            <a:spLocks/>
          </p:cNvSpPr>
          <p:nvPr userDrawn="1"/>
        </p:nvSpPr>
        <p:spPr>
          <a:xfrm>
            <a:off x="6372225" y="6400800"/>
            <a:ext cx="2376488" cy="287338"/>
          </a:xfrm>
          <a:prstGeom prst="rect">
            <a:avLst/>
          </a:prstGeom>
          <a:noFill/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SzPct val="50000"/>
              <a:buFont typeface="Wingdings 2" pitchFamily="18" charset="2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45000"/>
              <a:buFont typeface="Wingdings 2" pitchFamily="18" charset="2"/>
              <a:buChar char="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40000"/>
              <a:buFont typeface="Wingdings 2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35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30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 Anton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Reitinger</a:t>
            </a:r>
            <a:endParaRPr lang="de-A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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SzPct val="45000"/>
        <a:buFont typeface="Wingdings 2" pitchFamily="18" charset="2"/>
        <a:buChar char="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40000"/>
        <a:buFont typeface="Wingdings 2" pitchFamily="18" charset="2"/>
        <a:buChar char="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35000"/>
        <a:buFont typeface="Wingdings 2" pitchFamily="18" charset="2"/>
        <a:buChar char="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30000"/>
        <a:buFont typeface="Wingdings 2" pitchFamily="18" charset="2"/>
        <a:buChar char="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Bericht Apitherapie - 2019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6AD1-3010-4E08-8A49-B47454BEB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04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itherapie.a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esterr.imkerbund@aon.a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dirty="0"/>
              <a:t>Tätigkeitsbericht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Referat Apitherapie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Verein Österreichische Gesellschaft für </a:t>
            </a:r>
            <a:r>
              <a:rPr lang="de-DE" sz="2400" b="1" dirty="0" err="1">
                <a:solidFill>
                  <a:schemeClr val="tx2">
                    <a:lumMod val="75000"/>
                  </a:schemeClr>
                </a:solidFill>
              </a:rPr>
              <a:t>Apitherapie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 - ÖGA</a:t>
            </a:r>
            <a:endParaRPr lang="de-A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22446"/>
            <a:ext cx="8229600" cy="1143000"/>
          </a:xfrm>
        </p:spPr>
        <p:txBody>
          <a:bodyPr/>
          <a:lstStyle/>
          <a:p>
            <a:r>
              <a:rPr lang="de-DE" b="1" dirty="0"/>
              <a:t>18. Jänner  - Workshop  II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2276474"/>
            <a:ext cx="8229600" cy="403284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13:30 bis 16:30 Uhr – Gabriela </a:t>
            </a:r>
            <a:r>
              <a:rPr lang="de-DE" b="1" dirty="0" err="1"/>
              <a:t>Nedoma</a:t>
            </a:r>
            <a:endParaRPr lang="de-DE" b="1" dirty="0"/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err="1"/>
              <a:t>Oxymelapotheke</a:t>
            </a:r>
            <a:r>
              <a:rPr lang="de-DE" b="1" dirty="0"/>
              <a:t> – Wirkung – Herstellung – Therapien</a:t>
            </a:r>
          </a:p>
          <a:p>
            <a:pPr marL="0" indent="0">
              <a:buNone/>
            </a:pPr>
            <a:r>
              <a:rPr lang="de-DE" sz="2800" dirty="0"/>
              <a:t>Auch in der modernen Medizin therapiert </a:t>
            </a:r>
            <a:r>
              <a:rPr lang="de-DE" sz="2800" dirty="0" err="1"/>
              <a:t>Oxymel</a:t>
            </a:r>
            <a:r>
              <a:rPr lang="de-DE" sz="2800" dirty="0"/>
              <a:t> bis heute Husten, Asthma oder Verdauungsbeschwerden.</a:t>
            </a:r>
          </a:p>
          <a:p>
            <a:pPr marL="0" indent="0">
              <a:buNone/>
            </a:pPr>
            <a:r>
              <a:rPr lang="de-DE" sz="2800" dirty="0"/>
              <a:t>Neue Wege in der Herstellung und Vermarktung neuer Bienenprodukte</a:t>
            </a:r>
          </a:p>
        </p:txBody>
      </p:sp>
    </p:spTree>
    <p:extLst>
      <p:ext uri="{BB962C8B-B14F-4D97-AF65-F5344CB8AC3E}">
        <p14:creationId xmlns:p14="http://schemas.microsoft.com/office/powerpoint/2010/main" val="12989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pPr eaLnBrk="1" hangingPunct="1"/>
            <a:r>
              <a:rPr lang="de-AT" dirty="0"/>
              <a:t>Bericht 2019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>
          <a:xfrm>
            <a:off x="457200" y="2211110"/>
            <a:ext cx="8229600" cy="38163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de-DE" sz="2400" b="1" dirty="0"/>
          </a:p>
          <a:p>
            <a:pPr eaLnBrk="1" hangingPunct="1">
              <a:lnSpc>
                <a:spcPct val="80000"/>
              </a:lnSpc>
            </a:pPr>
            <a:endParaRPr lang="de-AT" dirty="0"/>
          </a:p>
          <a:p>
            <a:pPr eaLnBrk="1" hangingPunct="1">
              <a:lnSpc>
                <a:spcPct val="80000"/>
              </a:lnSpc>
            </a:pPr>
            <a:r>
              <a:rPr lang="de-DE" b="1" dirty="0"/>
              <a:t>Informationen</a:t>
            </a:r>
            <a:r>
              <a:rPr lang="de-DE" dirty="0"/>
              <a:t> via Rundschreiben, e- Mails</a:t>
            </a:r>
            <a:endParaRPr lang="de-AT" dirty="0"/>
          </a:p>
          <a:p>
            <a:pPr eaLnBrk="1" hangingPunct="1">
              <a:lnSpc>
                <a:spcPct val="80000"/>
              </a:lnSpc>
            </a:pPr>
            <a:r>
              <a:rPr lang="de-DE" dirty="0"/>
              <a:t>Werbung neuer </a:t>
            </a:r>
            <a:r>
              <a:rPr lang="de-DE" b="1" dirty="0"/>
              <a:t>Mitglieder</a:t>
            </a:r>
            <a:r>
              <a:rPr lang="de-DE" dirty="0"/>
              <a:t>, zur Zeit </a:t>
            </a:r>
            <a:r>
              <a:rPr lang="de-DE" b="1" dirty="0"/>
              <a:t>491 ! </a:t>
            </a:r>
          </a:p>
          <a:p>
            <a:pPr eaLnBrk="1" hangingPunct="1">
              <a:lnSpc>
                <a:spcPct val="80000"/>
              </a:lnSpc>
            </a:pPr>
            <a:r>
              <a:rPr lang="de-DE" dirty="0"/>
              <a:t>Wäre schön, wenn auch Sie / Du Mitglied werden würdest</a:t>
            </a:r>
          </a:p>
          <a:p>
            <a:pPr eaLnBrk="1" hangingPunct="1">
              <a:lnSpc>
                <a:spcPct val="80000"/>
              </a:lnSpc>
            </a:pPr>
            <a:r>
              <a:rPr lang="de-DE" dirty="0"/>
              <a:t>Danke, die es schon sind!</a:t>
            </a:r>
          </a:p>
        </p:txBody>
      </p:sp>
    </p:spTree>
    <p:extLst>
      <p:ext uri="{BB962C8B-B14F-4D97-AF65-F5344CB8AC3E}">
        <p14:creationId xmlns:p14="http://schemas.microsoft.com/office/powerpoint/2010/main" val="18002441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Apiterra</a:t>
            </a:r>
            <a:r>
              <a:rPr lang="de-DE" dirty="0"/>
              <a:t> Qualitätsprodukte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   </a:t>
            </a:r>
            <a:r>
              <a:rPr lang="de-DE" dirty="0" err="1"/>
              <a:t>Apiterra</a:t>
            </a:r>
            <a:r>
              <a:rPr lang="de-DE" dirty="0"/>
              <a:t> – die Premiumqualität</a:t>
            </a:r>
          </a:p>
          <a:p>
            <a:r>
              <a:rPr lang="de-DE" dirty="0"/>
              <a:t>Beratung und Probenentnahmen vor Ort durch Gerald Lindenthaler ab Ernte 2016</a:t>
            </a:r>
          </a:p>
          <a:p>
            <a:r>
              <a:rPr lang="de-DE" dirty="0"/>
              <a:t>Dokumentation mit Gutachten</a:t>
            </a:r>
          </a:p>
          <a:p>
            <a:r>
              <a:rPr lang="de-DE" dirty="0"/>
              <a:t>Vergabe der Zertifizierungsurkunde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32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</a:t>
            </a:r>
            <a:r>
              <a:rPr lang="de-DE" dirty="0" err="1"/>
              <a:t>Apiterra</a:t>
            </a:r>
            <a:r>
              <a:rPr lang="de-DE" dirty="0"/>
              <a:t> Qualitätssiegel</a:t>
            </a:r>
          </a:p>
        </p:txBody>
      </p:sp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614810"/>
              </p:ext>
            </p:extLst>
          </p:nvPr>
        </p:nvGraphicFramePr>
        <p:xfrm>
          <a:off x="2700338" y="1916113"/>
          <a:ext cx="3887787" cy="494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crobat Document" r:id="rId3" imgW="4533701" imgH="6415898" progId="AcroExch.Document.DC">
                  <p:embed/>
                </p:oleObj>
              </mc:Choice>
              <mc:Fallback>
                <p:oleObj name="Acrobat Document" r:id="rId3" imgW="4533701" imgH="641589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0338" y="1916113"/>
                        <a:ext cx="3887787" cy="494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66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Zertifizierungsurkunde</a:t>
            </a:r>
          </a:p>
        </p:txBody>
      </p:sp>
      <p:graphicFrame>
        <p:nvGraphicFramePr>
          <p:cNvPr id="5" name="Inhaltsplatzhalt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11795"/>
              </p:ext>
            </p:extLst>
          </p:nvPr>
        </p:nvGraphicFramePr>
        <p:xfrm>
          <a:off x="2987675" y="2276475"/>
          <a:ext cx="2970213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Acrobat Document" r:id="rId3" imgW="6067275" imgH="8419790" progId="AcroExch.Document.DC">
                  <p:embed/>
                </p:oleObj>
              </mc:Choice>
              <mc:Fallback>
                <p:oleObj name="Acrobat Document" r:id="rId3" imgW="6067275" imgH="84197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675" y="2276475"/>
                        <a:ext cx="2970213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05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Bericht 2019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Organisation, Vorbereitung des Blütenpollen-</a:t>
            </a:r>
            <a:r>
              <a:rPr lang="de-DE" dirty="0" err="1"/>
              <a:t>gewinnungskurses</a:t>
            </a:r>
            <a:r>
              <a:rPr lang="de-DE" dirty="0"/>
              <a:t> am 01.und 2. Mai 2019 im BIO Betrieb </a:t>
            </a:r>
            <a:r>
              <a:rPr lang="de-DE" dirty="0" err="1"/>
              <a:t>Russmann</a:t>
            </a:r>
            <a:r>
              <a:rPr lang="de-DE" dirty="0"/>
              <a:t> in </a:t>
            </a:r>
            <a:r>
              <a:rPr lang="de-DE" dirty="0" err="1"/>
              <a:t>Molln</a:t>
            </a:r>
            <a:r>
              <a:rPr lang="de-DE" dirty="0"/>
              <a:t>. </a:t>
            </a:r>
          </a:p>
          <a:p>
            <a:r>
              <a:rPr lang="de-DE" dirty="0"/>
              <a:t>Dieser wie viele andere Seminare und Vorträge ab </a:t>
            </a:r>
            <a:r>
              <a:rPr lang="de-DE" b="1" dirty="0"/>
              <a:t>13. März </a:t>
            </a:r>
            <a:r>
              <a:rPr lang="de-DE" dirty="0"/>
              <a:t>wegen </a:t>
            </a:r>
            <a:r>
              <a:rPr lang="de-DE" b="1" dirty="0" err="1"/>
              <a:t>Covid</a:t>
            </a:r>
            <a:r>
              <a:rPr lang="de-DE" b="1" dirty="0"/>
              <a:t> 19 </a:t>
            </a:r>
            <a:r>
              <a:rPr lang="de-DE" dirty="0"/>
              <a:t>abgesagt!</a:t>
            </a:r>
          </a:p>
        </p:txBody>
      </p:sp>
    </p:spTree>
    <p:extLst>
      <p:ext uri="{BB962C8B-B14F-4D97-AF65-F5344CB8AC3E}">
        <p14:creationId xmlns:p14="http://schemas.microsoft.com/office/powerpoint/2010/main" val="13116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r>
              <a:rPr lang="de-AT" dirty="0"/>
              <a:t>Bericht - 2019</a:t>
            </a:r>
            <a:endParaRPr lang="de-DE" dirty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2500" dirty="0"/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Um -und weitere Gestaltung  der </a:t>
            </a:r>
            <a:r>
              <a:rPr lang="de-DE" sz="2800" b="1" dirty="0"/>
              <a:t>Homepage</a:t>
            </a:r>
            <a:r>
              <a:rPr lang="de-DE" sz="2800" dirty="0"/>
              <a:t> - </a:t>
            </a:r>
            <a:r>
              <a:rPr lang="de-DE" sz="2800" u="sng" dirty="0">
                <a:hlinkClick r:id="rId3"/>
              </a:rPr>
              <a:t>www.apitherapie.at</a:t>
            </a:r>
            <a:endParaRPr lang="de-AT" sz="2800" b="1" dirty="0"/>
          </a:p>
          <a:p>
            <a:pPr eaLnBrk="1" hangingPunct="1">
              <a:lnSpc>
                <a:spcPct val="80000"/>
              </a:lnSpc>
            </a:pPr>
            <a:r>
              <a:rPr lang="de-AT" sz="2800" dirty="0"/>
              <a:t>Erfassung der Daten, Anmeldung für die Tagung, Workshops und Kurse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500" dirty="0"/>
          </a:p>
          <a:p>
            <a:pPr>
              <a:lnSpc>
                <a:spcPct val="80000"/>
              </a:lnSpc>
            </a:pPr>
            <a:endParaRPr lang="de-DE" sz="24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Bericht 2019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Ausarbeitung, Ergänzungen einer eigenen </a:t>
            </a:r>
            <a:r>
              <a:rPr lang="de-DE" b="1" dirty="0"/>
              <a:t>CD </a:t>
            </a:r>
            <a:r>
              <a:rPr lang="de-DE" dirty="0"/>
              <a:t>und</a:t>
            </a:r>
            <a:r>
              <a:rPr lang="de-DE" b="1" dirty="0"/>
              <a:t> Download </a:t>
            </a:r>
            <a:r>
              <a:rPr lang="de-DE" dirty="0"/>
              <a:t>mit </a:t>
            </a:r>
            <a:r>
              <a:rPr lang="de-DE" b="1" dirty="0"/>
              <a:t>neuen, aktuellen </a:t>
            </a:r>
            <a:r>
              <a:rPr lang="de-DE" b="1" dirty="0" err="1"/>
              <a:t>Infor-mationen</a:t>
            </a:r>
            <a:r>
              <a:rPr lang="de-DE" b="1" dirty="0"/>
              <a:t> </a:t>
            </a:r>
            <a:r>
              <a:rPr lang="de-DE" dirty="0"/>
              <a:t>im Rechts - und Etikettenbereich.</a:t>
            </a:r>
          </a:p>
          <a:p>
            <a:r>
              <a:rPr lang="de-DE" dirty="0"/>
              <a:t>Erstellung von Unterlagen für die Herstellung innovativer Produkte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91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pPr eaLnBrk="1" hangingPunct="1"/>
            <a:r>
              <a:rPr lang="de-AT" dirty="0"/>
              <a:t>Bericht 2019</a:t>
            </a:r>
          </a:p>
        </p:txBody>
      </p:sp>
      <p:sp>
        <p:nvSpPr>
          <p:cNvPr id="2253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de-AT" sz="1000" dirty="0"/>
          </a:p>
          <a:p>
            <a:pPr eaLnBrk="1" hangingPunct="1">
              <a:lnSpc>
                <a:spcPct val="80000"/>
              </a:lnSpc>
            </a:pPr>
            <a:endParaRPr lang="de-DE" sz="2400" dirty="0"/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Ausbau der Beratung und Fremdkontrolle, Proben-entnahmen und des Analysenbereiches – </a:t>
            </a:r>
            <a:r>
              <a:rPr lang="de-DE" sz="2800" dirty="0" err="1">
                <a:solidFill>
                  <a:srgbClr val="FF0000"/>
                </a:solidFill>
              </a:rPr>
              <a:t>Perga</a:t>
            </a:r>
            <a:r>
              <a:rPr lang="de-DE" sz="2800" dirty="0">
                <a:solidFill>
                  <a:srgbClr val="FF0000"/>
                </a:solidFill>
              </a:rPr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Weiterbildung der Mitglieder im Produkt- und Rechtsbereich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Hygiene und Qualität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Weiterführung des Projektes neue Etikettierung  der </a:t>
            </a:r>
            <a:r>
              <a:rPr lang="de-DE" sz="2800" dirty="0" err="1"/>
              <a:t>Propoliscremen</a:t>
            </a:r>
            <a:r>
              <a:rPr lang="de-DE" sz="2800" dirty="0"/>
              <a:t> „Natur pur und </a:t>
            </a:r>
            <a:r>
              <a:rPr lang="de-DE" sz="2800" dirty="0" err="1"/>
              <a:t>Zangerl</a:t>
            </a:r>
            <a:r>
              <a:rPr lang="de-DE" sz="2800" dirty="0"/>
              <a:t>“</a:t>
            </a:r>
            <a:endParaRPr lang="de-AT" sz="2800" dirty="0"/>
          </a:p>
          <a:p>
            <a:pPr eaLnBrk="1" hangingPunct="1">
              <a:lnSpc>
                <a:spcPct val="80000"/>
              </a:lnSpc>
            </a:pPr>
            <a:endParaRPr lang="de-DE" sz="2800" dirty="0"/>
          </a:p>
          <a:p>
            <a:pPr eaLnBrk="1" hangingPunct="1">
              <a:lnSpc>
                <a:spcPct val="80000"/>
              </a:lnSpc>
            </a:pPr>
            <a:endParaRPr lang="de-DE" sz="2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de-DE" sz="2400" dirty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77006800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pPr eaLnBrk="1" hangingPunct="1"/>
            <a:r>
              <a:rPr lang="de-AT" dirty="0"/>
              <a:t>Bericht 2019</a:t>
            </a:r>
          </a:p>
        </p:txBody>
      </p:sp>
      <p:sp>
        <p:nvSpPr>
          <p:cNvPr id="2355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de-AT" dirty="0"/>
          </a:p>
          <a:p>
            <a:pPr eaLnBrk="1" hangingPunct="1">
              <a:lnSpc>
                <a:spcPct val="80000"/>
              </a:lnSpc>
            </a:pPr>
            <a:r>
              <a:rPr lang="de-DE" dirty="0"/>
              <a:t>Analysen der Naturpropolis aus allen Bundesländern</a:t>
            </a:r>
          </a:p>
          <a:p>
            <a:pPr eaLnBrk="1" hangingPunct="1">
              <a:lnSpc>
                <a:spcPct val="80000"/>
              </a:lnSpc>
            </a:pPr>
            <a:r>
              <a:rPr lang="de-DE" dirty="0"/>
              <a:t>Feststellung der </a:t>
            </a:r>
            <a:r>
              <a:rPr lang="de-DE" dirty="0" err="1"/>
              <a:t>duftallergenen</a:t>
            </a:r>
            <a:r>
              <a:rPr lang="de-DE" dirty="0"/>
              <a:t> Substanzen –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DE" b="1" dirty="0"/>
              <a:t>     Benzyl </a:t>
            </a:r>
            <a:r>
              <a:rPr lang="de-DE" b="1" dirty="0" err="1"/>
              <a:t>Cinnamate</a:t>
            </a:r>
            <a:r>
              <a:rPr lang="de-DE" b="1" dirty="0"/>
              <a:t>, Benzyl </a:t>
            </a:r>
            <a:r>
              <a:rPr lang="de-DE" b="1" dirty="0" err="1"/>
              <a:t>Benzoate</a:t>
            </a:r>
            <a:r>
              <a:rPr lang="de-DE" b="1" dirty="0"/>
              <a:t> und      	Benzyl Alkohol</a:t>
            </a:r>
            <a:endParaRPr lang="de-DE" dirty="0"/>
          </a:p>
          <a:p>
            <a:pPr eaLnBrk="1" hangingPunct="1">
              <a:lnSpc>
                <a:spcPct val="80000"/>
              </a:lnSpc>
            </a:pPr>
            <a:r>
              <a:rPr lang="de-DE" dirty="0"/>
              <a:t>Abschluss des Projektes der </a:t>
            </a:r>
            <a:r>
              <a:rPr lang="de-DE" dirty="0" err="1"/>
              <a:t>Propoliscremen</a:t>
            </a:r>
            <a:r>
              <a:rPr lang="de-DE" dirty="0"/>
              <a:t>, Gestaltung der neuen Etiketten</a:t>
            </a:r>
          </a:p>
          <a:p>
            <a:pPr eaLnBrk="1" hangingPunct="1">
              <a:lnSpc>
                <a:spcPct val="80000"/>
              </a:lnSpc>
            </a:pPr>
            <a:endParaRPr lang="de-DE" dirty="0"/>
          </a:p>
          <a:p>
            <a:pPr eaLnBrk="1" hangingPunct="1">
              <a:lnSpc>
                <a:spcPct val="80000"/>
              </a:lnSpc>
            </a:pPr>
            <a:endParaRPr lang="de-DE" dirty="0"/>
          </a:p>
          <a:p>
            <a:pPr eaLnBrk="1" hangingPunct="1">
              <a:lnSpc>
                <a:spcPct val="80000"/>
              </a:lnSpc>
            </a:pPr>
            <a:endParaRPr lang="de-DE" dirty="0"/>
          </a:p>
          <a:p>
            <a:pPr eaLnBrk="1" hangingPunct="1">
              <a:lnSpc>
                <a:spcPct val="80000"/>
              </a:lnSpc>
            </a:pPr>
            <a:endParaRPr lang="de-AT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DE" sz="2500" dirty="0"/>
          </a:p>
          <a:p>
            <a:pPr eaLnBrk="1" hangingPunct="1">
              <a:lnSpc>
                <a:spcPct val="80000"/>
              </a:lnSpc>
            </a:pPr>
            <a:endParaRPr lang="de-AT" sz="2800" dirty="0"/>
          </a:p>
          <a:p>
            <a:pPr eaLnBrk="1" hangingPunct="1">
              <a:lnSpc>
                <a:spcPct val="80000"/>
              </a:lnSpc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2802421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pPr eaLnBrk="1" hangingPunct="1"/>
            <a:r>
              <a:rPr lang="de-AT" dirty="0"/>
              <a:t>11. </a:t>
            </a:r>
            <a:r>
              <a:rPr lang="de-AT" dirty="0" err="1"/>
              <a:t>Apitherapietagung</a:t>
            </a:r>
            <a:r>
              <a:rPr lang="de-AT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Durchführung der </a:t>
            </a:r>
            <a:r>
              <a:rPr lang="de-DE" b="1" dirty="0"/>
              <a:t>11. Österreichischen </a:t>
            </a:r>
            <a:r>
              <a:rPr lang="de-DE" b="1" dirty="0" err="1"/>
              <a:t>Apitherapie</a:t>
            </a:r>
            <a:r>
              <a:rPr lang="de-DE" b="1" dirty="0"/>
              <a:t> - Tagung am 19.01.2020</a:t>
            </a:r>
            <a:r>
              <a:rPr lang="de-DE" dirty="0"/>
              <a:t> im Kultur- und Kongresshaus am Dom in 5600 St. Johann im </a:t>
            </a:r>
            <a:r>
              <a:rPr lang="de-DE" dirty="0" err="1"/>
              <a:t>Pongau</a:t>
            </a:r>
            <a:r>
              <a:rPr lang="de-DE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 Hervorragende Rahmenbedingungen, an die </a:t>
            </a:r>
            <a:r>
              <a:rPr lang="de-DE" b="1" dirty="0"/>
              <a:t>425 Besucher</a:t>
            </a:r>
            <a:r>
              <a:rPr lang="de-DE" dirty="0"/>
              <a:t>, ausgezeichnete Kritiken.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AT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pPr eaLnBrk="1" hangingPunct="1"/>
            <a:r>
              <a:rPr lang="de-AT" dirty="0"/>
              <a:t>Planung 2019</a:t>
            </a:r>
          </a:p>
        </p:txBody>
      </p:sp>
      <p:sp>
        <p:nvSpPr>
          <p:cNvPr id="2355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de-AT" dirty="0"/>
          </a:p>
          <a:p>
            <a:pPr eaLnBrk="1" hangingPunct="1">
              <a:lnSpc>
                <a:spcPct val="80000"/>
              </a:lnSpc>
            </a:pPr>
            <a:r>
              <a:rPr lang="de-DE" dirty="0"/>
              <a:t>Umfassender Aufbau der Aus –und Weiterbildung zu(r)m zertifizierten </a:t>
            </a:r>
            <a:r>
              <a:rPr lang="de-DE" dirty="0" err="1"/>
              <a:t>Apiterra</a:t>
            </a:r>
            <a:r>
              <a:rPr lang="de-DE" dirty="0"/>
              <a:t>-Imkerin/Imker</a:t>
            </a:r>
          </a:p>
          <a:p>
            <a:pPr eaLnBrk="1" hangingPunct="1">
              <a:lnSpc>
                <a:spcPct val="80000"/>
              </a:lnSpc>
            </a:pPr>
            <a:r>
              <a:rPr lang="de-DE" dirty="0"/>
              <a:t>Ausbildung in 4 Modulen</a:t>
            </a:r>
          </a:p>
          <a:p>
            <a:pPr eaLnBrk="1" hangingPunct="1">
              <a:lnSpc>
                <a:spcPct val="80000"/>
              </a:lnSpc>
            </a:pPr>
            <a:r>
              <a:rPr lang="de-DE" dirty="0"/>
              <a:t>Mögliche Ausbildungsstätte – </a:t>
            </a:r>
            <a:r>
              <a:rPr lang="de-DE" dirty="0" err="1"/>
              <a:t>Koppl</a:t>
            </a:r>
            <a:r>
              <a:rPr lang="de-DE" dirty="0"/>
              <a:t> / Salzburger Landesverband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DE" dirty="0"/>
          </a:p>
          <a:p>
            <a:pPr eaLnBrk="1" hangingPunct="1">
              <a:lnSpc>
                <a:spcPct val="80000"/>
              </a:lnSpc>
            </a:pPr>
            <a:endParaRPr lang="de-AT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DE" sz="2500" dirty="0"/>
          </a:p>
          <a:p>
            <a:pPr eaLnBrk="1" hangingPunct="1">
              <a:lnSpc>
                <a:spcPct val="80000"/>
              </a:lnSpc>
            </a:pPr>
            <a:endParaRPr lang="de-AT" sz="2800" dirty="0"/>
          </a:p>
          <a:p>
            <a:pPr eaLnBrk="1" hangingPunct="1">
              <a:lnSpc>
                <a:spcPct val="80000"/>
              </a:lnSpc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61697775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r>
              <a:rPr lang="de-DE" dirty="0"/>
              <a:t>Planung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de-DE" sz="2800" dirty="0"/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Aufbau eines Referates für </a:t>
            </a:r>
            <a:r>
              <a:rPr lang="de-DE" sz="2800" dirty="0" err="1"/>
              <a:t>Apitherapie</a:t>
            </a:r>
            <a:r>
              <a:rPr lang="de-DE" sz="2800" dirty="0"/>
              <a:t> bei allen Landesverbänden, in allen Bundesländern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Vorbereitungen für 2 Workshops am Freitag den 29. Jänner 2021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Vorbereitung der nächsten </a:t>
            </a:r>
            <a:r>
              <a:rPr lang="de-DE" sz="2800" dirty="0" err="1"/>
              <a:t>Apitherapietagung</a:t>
            </a:r>
            <a:r>
              <a:rPr lang="de-DE" sz="2800" dirty="0"/>
              <a:t>  am  </a:t>
            </a:r>
            <a:r>
              <a:rPr lang="de-DE" sz="2800" b="1" dirty="0"/>
              <a:t>Samstag 30. Jänner </a:t>
            </a:r>
            <a:r>
              <a:rPr lang="de-DE" sz="2800" dirty="0"/>
              <a:t>in der Landeshauptstadt von NÖ in 3100 St. Pölten, WIFI - </a:t>
            </a:r>
            <a:r>
              <a:rPr lang="de-DE" sz="2800" dirty="0" err="1"/>
              <a:t>Mariazellerstraße</a:t>
            </a:r>
            <a:r>
              <a:rPr lang="de-DE" sz="2800" dirty="0"/>
              <a:t> 97</a:t>
            </a:r>
          </a:p>
          <a:p>
            <a:pPr eaLnBrk="1" hangingPunct="1">
              <a:lnSpc>
                <a:spcPct val="80000"/>
              </a:lnSpc>
            </a:pPr>
            <a:endParaRPr lang="de-DE" sz="2800" dirty="0"/>
          </a:p>
          <a:p>
            <a:pPr eaLnBrk="1" hangingPunct="1">
              <a:lnSpc>
                <a:spcPct val="80000"/>
              </a:lnSpc>
            </a:pPr>
            <a:endParaRPr lang="de-DE" sz="28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pPr eaLnBrk="1" hangingPunct="1"/>
            <a:r>
              <a:rPr lang="de-AT" dirty="0"/>
              <a:t>Wir freuen uns über Ihr Mittun!</a:t>
            </a: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>
          <a:xfrm>
            <a:off x="971600" y="2636912"/>
            <a:ext cx="7272808" cy="3096344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de-DE" sz="2400" dirty="0"/>
              <a:t>Österreichischer Imkerbund</a:t>
            </a:r>
            <a:endParaRPr lang="de-AT" sz="2400" dirty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de-DE" sz="2400" b="1" dirty="0"/>
              <a:t>Referat </a:t>
            </a:r>
            <a:r>
              <a:rPr lang="de-DE" sz="2400" b="1" dirty="0" err="1"/>
              <a:t>Apitherapie</a:t>
            </a:r>
            <a:endParaRPr lang="de-AT" sz="2400" b="1" dirty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de-DE" sz="2400" b="1" dirty="0"/>
              <a:t>IM  Anton </a:t>
            </a:r>
            <a:r>
              <a:rPr lang="de-DE" sz="2400" b="1" dirty="0" err="1"/>
              <a:t>Reitinger</a:t>
            </a:r>
            <a:endParaRPr lang="de-AT" sz="2400" b="1" dirty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de-DE" sz="2400" dirty="0"/>
              <a:t>A-1010 Wien, Georg-</a:t>
            </a:r>
            <a:r>
              <a:rPr lang="de-DE" sz="2400" dirty="0" err="1"/>
              <a:t>Coch</a:t>
            </a:r>
            <a:r>
              <a:rPr lang="de-DE" sz="2400" dirty="0"/>
              <a:t>-Platz 3/11a</a:t>
            </a:r>
            <a:endParaRPr lang="de-AT" sz="2400" dirty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it-IT" sz="2400" dirty="0"/>
              <a:t>Tel. 01/512 54 29, Fax 01/512 54 29 – 4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it-IT" sz="2400" dirty="0" err="1"/>
              <a:t>Privat</a:t>
            </a:r>
            <a:r>
              <a:rPr lang="it-IT" sz="2400" dirty="0"/>
              <a:t>: 0664 476 6902, tonir@aon.at</a:t>
            </a:r>
            <a:endParaRPr lang="de-AT" sz="2400" dirty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it-IT" sz="2400" dirty="0"/>
              <a:t>e-mail: </a:t>
            </a:r>
            <a:r>
              <a:rPr lang="it-IT" sz="2400" u="sng" dirty="0">
                <a:hlinkClick r:id="rId3"/>
              </a:rPr>
              <a:t>oesterr.imkerbund@aon.at</a:t>
            </a:r>
            <a:endParaRPr lang="de-AT" sz="2400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6326" name="Picture 4" descr="DSCF5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6063" y="-5427663"/>
            <a:ext cx="29260801" cy="2194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WordArt 6"/>
          <p:cNvSpPr>
            <a:spLocks noChangeArrowheads="1" noChangeShapeType="1" noTextEdit="1"/>
          </p:cNvSpPr>
          <p:nvPr/>
        </p:nvSpPr>
        <p:spPr bwMode="auto">
          <a:xfrm>
            <a:off x="395288" y="3170238"/>
            <a:ext cx="4895850" cy="328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Rounded MT Bold"/>
              </a:rPr>
              <a:t>Danke</a:t>
            </a:r>
          </a:p>
        </p:txBody>
      </p:sp>
    </p:spTree>
    <p:extLst>
      <p:ext uri="{BB962C8B-B14F-4D97-AF65-F5344CB8AC3E}">
        <p14:creationId xmlns:p14="http://schemas.microsoft.com/office/powerpoint/2010/main" val="296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pPr eaLnBrk="1" hangingPunct="1"/>
            <a:r>
              <a:rPr lang="de-AT" dirty="0"/>
              <a:t>Referate - 11. </a:t>
            </a:r>
            <a:r>
              <a:rPr lang="de-AT" dirty="0" err="1"/>
              <a:t>Apitherapietagung</a:t>
            </a:r>
            <a:r>
              <a:rPr lang="de-AT" dirty="0"/>
              <a:t> </a:t>
            </a:r>
          </a:p>
        </p:txBody>
      </p:sp>
      <p:sp>
        <p:nvSpPr>
          <p:cNvPr id="1843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de-DE" sz="2500" b="1" dirty="0"/>
          </a:p>
          <a:p>
            <a:pPr eaLnBrk="1" hangingPunct="1"/>
            <a:r>
              <a:rPr lang="de-DE" sz="2800" dirty="0"/>
              <a:t>Begrüßung, Einführung in das Programm - IM Anton </a:t>
            </a:r>
            <a:r>
              <a:rPr lang="de-DE" sz="2800" dirty="0" err="1"/>
              <a:t>Reitinger</a:t>
            </a:r>
            <a:endParaRPr lang="de-DE" sz="2800" dirty="0"/>
          </a:p>
          <a:p>
            <a:pPr marL="0" indent="0" eaLnBrk="1" hangingPunct="1">
              <a:buNone/>
            </a:pPr>
            <a:r>
              <a:rPr lang="de-DE" sz="2800" dirty="0"/>
              <a:t>Programm:</a:t>
            </a:r>
          </a:p>
          <a:p>
            <a:pPr eaLnBrk="1" hangingPunct="1"/>
            <a:r>
              <a:rPr lang="de-DE" sz="2800" dirty="0"/>
              <a:t>Dr. med. Edmund </a:t>
            </a:r>
            <a:r>
              <a:rPr lang="de-DE" sz="2800" dirty="0" err="1"/>
              <a:t>Blab</a:t>
            </a:r>
            <a:r>
              <a:rPr lang="de-DE" sz="2800" dirty="0"/>
              <a:t> (A)</a:t>
            </a:r>
          </a:p>
          <a:p>
            <a:pPr marL="0" indent="0" eaLnBrk="1" hangingPunct="1">
              <a:buNone/>
            </a:pPr>
            <a:r>
              <a:rPr lang="de-DE" sz="2800" dirty="0"/>
              <a:t>Ernährung, Bienenprodukte und Heilpflanzen bei Prostataproblemen und Wechselbeschwerden</a:t>
            </a:r>
          </a:p>
          <a:p>
            <a:pPr marL="0" indent="0" eaLnBrk="1" hangingPunct="1">
              <a:buNone/>
            </a:pPr>
            <a:endParaRPr lang="de-DE" sz="2500" b="1" dirty="0"/>
          </a:p>
          <a:p>
            <a:pPr marL="0" indent="0" eaLnBrk="1" hangingPunct="1">
              <a:buNone/>
            </a:pPr>
            <a:endParaRPr lang="de-DE" sz="25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Referate - 11. </a:t>
            </a:r>
            <a:r>
              <a:rPr lang="de-DE" dirty="0" err="1"/>
              <a:t>Apitherapietagung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551" y="2276872"/>
            <a:ext cx="8229600" cy="3816350"/>
          </a:xfrm>
        </p:spPr>
        <p:txBody>
          <a:bodyPr/>
          <a:lstStyle/>
          <a:p>
            <a:r>
              <a:rPr lang="de-DE" dirty="0"/>
              <a:t>Nach seinen Aussagen, ist die Mehrzahl der Männer von Prostata -und viele Frauen von klimakterischen Beschwerden betroffen.</a:t>
            </a:r>
          </a:p>
          <a:p>
            <a:r>
              <a:rPr lang="de-DE" dirty="0"/>
              <a:t>Ein gesunder Lebensstil, ausgewählte Le- </a:t>
            </a:r>
            <a:r>
              <a:rPr lang="de-DE" dirty="0" err="1"/>
              <a:t>bensmittel</a:t>
            </a:r>
            <a:r>
              <a:rPr lang="de-DE" dirty="0"/>
              <a:t>, Heilpflanzen und vor allem auch die Bienenprodukte wie Pollen, </a:t>
            </a:r>
            <a:r>
              <a:rPr lang="de-DE" dirty="0" err="1"/>
              <a:t>Perga</a:t>
            </a:r>
            <a:r>
              <a:rPr lang="de-DE" dirty="0"/>
              <a:t> und </a:t>
            </a:r>
            <a:r>
              <a:rPr lang="de-DE" dirty="0" err="1"/>
              <a:t>Propolis</a:t>
            </a:r>
            <a:r>
              <a:rPr lang="de-DE" dirty="0"/>
              <a:t> können die Probleme verhindern bzw. lindern. </a:t>
            </a:r>
          </a:p>
        </p:txBody>
      </p:sp>
    </p:spTree>
    <p:extLst>
      <p:ext uri="{BB962C8B-B14F-4D97-AF65-F5344CB8AC3E}">
        <p14:creationId xmlns:p14="http://schemas.microsoft.com/office/powerpoint/2010/main" val="232511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Referate – 11. </a:t>
            </a:r>
            <a:r>
              <a:rPr lang="de-DE" dirty="0" err="1"/>
              <a:t>Apitherapietagung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dirty="0"/>
              <a:t>Gabriela </a:t>
            </a:r>
            <a:r>
              <a:rPr lang="de-DE" sz="2800" b="1" dirty="0" err="1"/>
              <a:t>Nedoma</a:t>
            </a:r>
            <a:r>
              <a:rPr lang="de-DE" sz="2800" b="1" dirty="0"/>
              <a:t> (A)</a:t>
            </a:r>
            <a:r>
              <a:rPr lang="de-DE" sz="2800" dirty="0"/>
              <a:t>, </a:t>
            </a:r>
            <a:r>
              <a:rPr lang="de-DE" sz="2800" b="1" dirty="0" err="1"/>
              <a:t>Oxymel</a:t>
            </a:r>
            <a:r>
              <a:rPr lang="de-DE" sz="2800" b="1" dirty="0"/>
              <a:t> in der </a:t>
            </a:r>
            <a:r>
              <a:rPr lang="de-DE" sz="2800" b="1" dirty="0" err="1"/>
              <a:t>Apitherapie</a:t>
            </a:r>
            <a:endParaRPr lang="de-DE" sz="2800" b="1" dirty="0"/>
          </a:p>
          <a:p>
            <a:pPr marL="0" indent="0">
              <a:buNone/>
            </a:pPr>
            <a:r>
              <a:rPr lang="de-DE" sz="2800" dirty="0" err="1"/>
              <a:t>Oxymel</a:t>
            </a:r>
            <a:r>
              <a:rPr lang="de-DE" sz="2800" dirty="0"/>
              <a:t> ist ein medizinischer Sirup aus Honig und Essig auch Sauerhonig bekannt. Seit 2500 Jahren in der Weltmedizin als eigene Arzneiform verankert, ist </a:t>
            </a:r>
            <a:r>
              <a:rPr lang="de-DE" sz="2800" dirty="0" err="1"/>
              <a:t>Oxymel</a:t>
            </a:r>
            <a:r>
              <a:rPr lang="de-DE" sz="2800" dirty="0"/>
              <a:t> eines der wichtigsten und interessantesten historischen </a:t>
            </a:r>
            <a:r>
              <a:rPr lang="de-DE" sz="2800" dirty="0" err="1"/>
              <a:t>Apitherapeutikas</a:t>
            </a:r>
            <a:r>
              <a:rPr lang="de-DE" sz="2800" dirty="0"/>
              <a:t>.</a:t>
            </a:r>
          </a:p>
          <a:p>
            <a:pPr marL="0" indent="0">
              <a:buNone/>
            </a:pPr>
            <a:r>
              <a:rPr lang="de-DE" sz="2800" dirty="0" err="1"/>
              <a:t>Oxymel</a:t>
            </a:r>
            <a:r>
              <a:rPr lang="de-DE" sz="2800" dirty="0"/>
              <a:t> ermöglicht neue Wege der Herstellung und Vermarktung gesundheitsfördernder Bienenprodukte.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4980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r>
              <a:rPr lang="de-DE" dirty="0"/>
              <a:t>Referate 11. </a:t>
            </a:r>
            <a:r>
              <a:rPr lang="de-DE" dirty="0" err="1"/>
              <a:t>Apitherapietagung</a:t>
            </a:r>
            <a:r>
              <a:rPr lang="de-DE" dirty="0"/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Dr. Thomas Gloger (D), Die Bienengifttherapie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400" dirty="0"/>
              <a:t>Bienengift ist von alters her bekannt für seine antirheuma-tischen, antientzündlichen Eigenschaften. Über 6000 </a:t>
            </a:r>
            <a:r>
              <a:rPr lang="de-DE" sz="2400" dirty="0" err="1"/>
              <a:t>Veröf-fentlichungen</a:t>
            </a:r>
            <a:r>
              <a:rPr lang="de-DE" sz="2400" dirty="0"/>
              <a:t> geben Zeugnis der positiven Anwendungen. Neben den klassischen Anwendungsgebieten  wie Rheuma und Schmerzen, wird es auch bei Autoimmunerkrankungen ein-gesetzt. In verdünnter Form als Salbe oder als direkter Stich besser als Mikrostiche.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r>
              <a:rPr lang="de-DE" dirty="0"/>
              <a:t>Referate 11. </a:t>
            </a:r>
            <a:r>
              <a:rPr lang="de-DE" dirty="0" err="1"/>
              <a:t>Apitherapietagung</a:t>
            </a:r>
            <a:r>
              <a:rPr lang="de-DE" dirty="0"/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de-DE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Dipl. Ing. Michael Ernst Müller (D) Arthrose, Rheuma, Gicht: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Der Weg zur körperlichen Regeneration von zerstörtem hyalinen Knorpelgewebe in Gelenken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dirty="0"/>
              <a:t>Nicht immer, müssen künstliche Gelenke eingesetzt werden!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dirty="0"/>
              <a:t>Durch ein dauerhaft anzuwendendes Ernährung- und Bewegungskonzept kann das verhindert werden. Ein zerstörter, hyaliner Knorpel kann auch bei Erwachsene nachwachsen.</a:t>
            </a:r>
          </a:p>
        </p:txBody>
      </p:sp>
    </p:spTree>
    <p:extLst>
      <p:ext uri="{BB962C8B-B14F-4D97-AF65-F5344CB8AC3E}">
        <p14:creationId xmlns:p14="http://schemas.microsoft.com/office/powerpoint/2010/main" val="14565891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r>
              <a:rPr lang="de-DE" dirty="0"/>
              <a:t>Referate 11. </a:t>
            </a:r>
            <a:r>
              <a:rPr lang="de-DE" dirty="0" err="1"/>
              <a:t>Apitherapietagung</a:t>
            </a:r>
            <a:r>
              <a:rPr lang="de-DE" dirty="0"/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de-DE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Jürgen </a:t>
            </a:r>
            <a:r>
              <a:rPr lang="de-DE" sz="2400" b="1" dirty="0" err="1"/>
              <a:t>Schmiedgen</a:t>
            </a:r>
            <a:r>
              <a:rPr lang="de-DE" sz="2400" b="1" dirty="0"/>
              <a:t> (D) Die Bienenstockluft  - Therapie, deren Durchführung sowie Ergebnisse klinischer Studien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Der Arzt oder HP stellt die Diagnose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Die Imkerin, der Imker stellt Therapiemöglichkeit zur Verfügung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Der, die Patientin macht maximal 10 Minuten Test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Nach 24 Stunden – Anwendung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Mindestens 6 Anwendungen a 20 Minuten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b="1" dirty="0"/>
          </a:p>
          <a:p>
            <a:pPr marL="0" indent="0">
              <a:lnSpc>
                <a:spcPct val="90000"/>
              </a:lnSpc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9373594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/>
          <a:p>
            <a:r>
              <a:rPr lang="de-DE" dirty="0"/>
              <a:t>18.01.2020 – Workshop I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Ulrike Gloger (D)</a:t>
            </a:r>
            <a:r>
              <a:rPr lang="de-DE" sz="2400" dirty="0"/>
              <a:t> - </a:t>
            </a:r>
            <a:r>
              <a:rPr lang="de-DE" sz="2400" b="1" dirty="0"/>
              <a:t>Gesundheits- und Wellnesstrainerin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09:00 h bis 10:30 h – Schönheit aus dem Bienenvolk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dirty="0"/>
              <a:t>Komplette Gesichtsbehandlung nur mit Bienenprodukten ganz ohne Chemie!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IM Anton </a:t>
            </a:r>
            <a:r>
              <a:rPr lang="de-DE" sz="2400" b="1" dirty="0" err="1"/>
              <a:t>Reitinger</a:t>
            </a:r>
            <a:r>
              <a:rPr lang="de-DE" sz="2400" b="1" dirty="0"/>
              <a:t> (A)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b="1" dirty="0"/>
              <a:t> 11:00 h – 12:00 h Spezialprodukte in der </a:t>
            </a:r>
            <a:r>
              <a:rPr lang="de-DE" sz="2400" b="1" dirty="0" err="1"/>
              <a:t>Apitherapie</a:t>
            </a:r>
            <a:r>
              <a:rPr lang="de-DE" sz="2400" b="1" dirty="0"/>
              <a:t> - alles von der Biene und der Natur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Auflistung aller Produkte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Kombinationen – Erzeugung von Spezialprodukten</a:t>
            </a:r>
          </a:p>
        </p:txBody>
      </p:sp>
    </p:spTree>
    <p:extLst>
      <p:ext uri="{BB962C8B-B14F-4D97-AF65-F5344CB8AC3E}">
        <p14:creationId xmlns:p14="http://schemas.microsoft.com/office/powerpoint/2010/main" val="28540377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ndara"/>
        <a:ea typeface=""/>
        <a:cs typeface=""/>
      </a:majorFont>
      <a:minorFont>
        <a:latin typeface="Corbe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948</Words>
  <Application>Microsoft Office PowerPoint</Application>
  <PresentationFormat>Bildschirmpräsentation (4:3)</PresentationFormat>
  <Paragraphs>152</Paragraphs>
  <Slides>23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Candara</vt:lpstr>
      <vt:lpstr>Corbel</vt:lpstr>
      <vt:lpstr>Wingdings 2</vt:lpstr>
      <vt:lpstr>1_Larissa-Design</vt:lpstr>
      <vt:lpstr>Benutzerdefiniertes Design</vt:lpstr>
      <vt:lpstr>Acrobat Document</vt:lpstr>
      <vt:lpstr>Tätigkeitsbericht</vt:lpstr>
      <vt:lpstr>11. Apitherapietagung </vt:lpstr>
      <vt:lpstr>Referate - 11. Apitherapietagung </vt:lpstr>
      <vt:lpstr>Referate - 11. Apitherapietagung</vt:lpstr>
      <vt:lpstr>Referate – 11. Apitherapietagung</vt:lpstr>
      <vt:lpstr>Referate 11. Apitherapietagung </vt:lpstr>
      <vt:lpstr>Referate 11. Apitherapietagung </vt:lpstr>
      <vt:lpstr>Referate 11. Apitherapietagung </vt:lpstr>
      <vt:lpstr>18.01.2020 – Workshop I </vt:lpstr>
      <vt:lpstr>18. Jänner  - Workshop  II </vt:lpstr>
      <vt:lpstr>Bericht 2019</vt:lpstr>
      <vt:lpstr>Apiterra Qualitätsprodukte </vt:lpstr>
      <vt:lpstr>Das Apiterra Qualitätssiegel</vt:lpstr>
      <vt:lpstr>Die Zertifizierungsurkunde</vt:lpstr>
      <vt:lpstr>Bericht 2019</vt:lpstr>
      <vt:lpstr>Bericht - 2019</vt:lpstr>
      <vt:lpstr>Bericht 2019</vt:lpstr>
      <vt:lpstr>Bericht 2019</vt:lpstr>
      <vt:lpstr>Bericht 2019</vt:lpstr>
      <vt:lpstr>Planung 2019</vt:lpstr>
      <vt:lpstr>Planung</vt:lpstr>
      <vt:lpstr>Wir freuen uns über Ihr Mittun!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Elisabeth Glatz</dc:creator>
  <cp:lastModifiedBy>glatz</cp:lastModifiedBy>
  <cp:revision>210</cp:revision>
  <cp:lastPrinted>2020-10-08T16:51:37Z</cp:lastPrinted>
  <dcterms:created xsi:type="dcterms:W3CDTF">2013-02-07T16:03:29Z</dcterms:created>
  <dcterms:modified xsi:type="dcterms:W3CDTF">2020-10-08T17:09:06Z</dcterms:modified>
</cp:coreProperties>
</file>